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0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0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8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9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2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6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9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6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3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2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9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Video 14" descr="Chemical Compounds">
            <a:extLst>
              <a:ext uri="{FF2B5EF4-FFF2-40B4-BE49-F238E27FC236}">
                <a16:creationId xmlns:a16="http://schemas.microsoft.com/office/drawing/2014/main" id="{917A4965-04E7-22A6-6574-9C3C4B7F4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67D9E-1EDD-1E52-B233-20C2C4FC7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254" y="1448721"/>
            <a:ext cx="6971788" cy="3960556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300" dirty="0">
                <a:solidFill>
                  <a:srgbClr val="FFFFFF"/>
                </a:solidFill>
              </a:rPr>
              <a:t>SPACE  BIOLOGY 101</a:t>
            </a:r>
            <a:br>
              <a:rPr lang="en-US" sz="5300" dirty="0">
                <a:solidFill>
                  <a:srgbClr val="FFFFFF"/>
                </a:solidFill>
              </a:rPr>
            </a:br>
            <a:br>
              <a:rPr lang="en-US" sz="53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 Smart Search Engine for Scientific Publications and Knowledge Graphs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800" dirty="0">
                <a:solidFill>
                  <a:srgbClr val="FFFFFF"/>
                </a:solidFill>
              </a:rPr>
            </a:br>
            <a:br>
              <a:rPr lang="en-US" sz="38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Presented by: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Maahin Rathinagiriswaran &amp; Rohan Sada</a:t>
            </a:r>
            <a:br>
              <a:rPr lang="en-US" sz="3800" dirty="0">
                <a:solidFill>
                  <a:srgbClr val="FFFFFF"/>
                </a:solidFill>
              </a:rPr>
            </a:b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5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66C1D-E9D1-B47D-BD63-72AC0773E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1445955"/>
          </a:xfrm>
        </p:spPr>
        <p:txBody>
          <a:bodyPr>
            <a:normAutofit/>
          </a:bodyPr>
          <a:lstStyle/>
          <a:p>
            <a:r>
              <a:rPr lang="en-US" sz="3600"/>
              <a:t>How can we make a vast library of NASA bioscience publications easily understandable?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16448-15EA-A830-C714-091124E27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169" y="2526631"/>
            <a:ext cx="11347945" cy="264911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Information Overload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Keyword Search is limited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/>
              <a:t>Goal:</a:t>
            </a:r>
            <a:r>
              <a:rPr lang="en-US" sz="2800"/>
              <a:t> Create an intuitive tool that allows users to "ask questions" of the entire knowledge base and receive direct, synthesized answers with verifiable sources.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290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305DF-A1F9-4993-1E78-D0C6582ED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6300216" cy="1325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Solution: A RAG-Powered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56A408-3995-51DC-A01D-EE7430F9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985" b="-1"/>
          <a:stretch>
            <a:fillRect/>
          </a:stretch>
        </p:blipFill>
        <p:spPr>
          <a:xfrm>
            <a:off x="517866" y="2429691"/>
            <a:ext cx="6281929" cy="391631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48F0254-4A6F-15A2-F073-7A3F8F73E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8080" y="1033272"/>
            <a:ext cx="4169664" cy="53126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A web application that uses </a:t>
            </a:r>
            <a:r>
              <a:rPr lang="en-US" sz="2000" b="1"/>
              <a:t>Retrieval-Augmented Generation (RAG)</a:t>
            </a:r>
            <a:r>
              <a:rPr lang="en-US" sz="2000"/>
              <a:t> to provide a conversational interface for exploring the research.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/>
              <a:t>What is RAG?</a:t>
            </a:r>
            <a:r>
              <a:rPr lang="en-US" sz="2000"/>
              <a:t> A technique that combines the power of a Large Language Model (LLM) with a specific knowledge base.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It consists of the following 3 core ideas: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b="1"/>
              <a:t>Retrieve</a:t>
            </a:r>
            <a:r>
              <a:rPr lang="en-US" sz="2000"/>
              <a:t>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b="1"/>
              <a:t>Augment</a:t>
            </a:r>
            <a:endParaRPr lang="en-US" sz="200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b="1"/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333097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E0F3-E819-3281-5B9B-145BDAA9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15" y="815984"/>
            <a:ext cx="5081738" cy="675932"/>
          </a:xfrm>
        </p:spPr>
        <p:txBody>
          <a:bodyPr>
            <a:normAutofit/>
          </a:bodyPr>
          <a:lstStyle/>
          <a:p>
            <a:r>
              <a:rPr lang="en-US" sz="3600" dirty="0"/>
              <a:t>System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CFB7E-4FCC-6023-A8D8-CEA3A8BDF46F}"/>
              </a:ext>
            </a:extLst>
          </p:cNvPr>
          <p:cNvSpPr txBox="1"/>
          <p:nvPr/>
        </p:nvSpPr>
        <p:spPr>
          <a:xfrm>
            <a:off x="500915" y="1774658"/>
            <a:ext cx="111556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Our application follows a two-stage process: an initial Indexing Pipeline and a live Inference Pipeline.</a:t>
            </a:r>
          </a:p>
          <a:p>
            <a:pPr>
              <a:buNone/>
            </a:pPr>
            <a:endParaRPr lang="en-US" sz="2800" dirty="0"/>
          </a:p>
          <a:p>
            <a:pPr>
              <a:buFont typeface="+mj-lt"/>
              <a:buAutoNum type="arabicPeriod"/>
            </a:pPr>
            <a:r>
              <a:rPr lang="en-US" sz="2800" dirty="0"/>
              <a:t> Data Loading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 Chunking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 Embedding &amp; Indexing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 User Query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 Retrieval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 Generation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 Response</a:t>
            </a:r>
          </a:p>
        </p:txBody>
      </p:sp>
      <p:pic>
        <p:nvPicPr>
          <p:cNvPr id="1026" name="Picture 2" descr="Python Logo, symbol, meaning, history, PNG, brand">
            <a:extLst>
              <a:ext uri="{FF2B5EF4-FFF2-40B4-BE49-F238E27FC236}">
                <a16:creationId xmlns:a16="http://schemas.microsoft.com/office/drawing/2014/main" id="{218CDCAB-98C5-54A9-79BD-9C1F4C50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86" y="3055814"/>
            <a:ext cx="2605129" cy="146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Docker Images and Containers - NashTech Blog">
            <a:extLst>
              <a:ext uri="{FF2B5EF4-FFF2-40B4-BE49-F238E27FC236}">
                <a16:creationId xmlns:a16="http://schemas.microsoft.com/office/drawing/2014/main" id="{EFCBF304-37A1-B1B8-B8EB-6D9D9E7C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762" y="2383693"/>
            <a:ext cx="2000482" cy="173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lcome Gemma - Google's new open LLM">
            <a:extLst>
              <a:ext uri="{FF2B5EF4-FFF2-40B4-BE49-F238E27FC236}">
                <a16:creationId xmlns:a16="http://schemas.microsoft.com/office/drawing/2014/main" id="{8E48BBF4-F886-1FB2-9CBF-78BFE312D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839" y="2764849"/>
            <a:ext cx="1767767" cy="13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6110FF-4B4C-86A3-C7A7-3188187E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002" y="4974444"/>
            <a:ext cx="2555631" cy="94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ase44 - Is This The Best AI Coding Tool in 2025? 🏆">
            <a:extLst>
              <a:ext uri="{FF2B5EF4-FFF2-40B4-BE49-F238E27FC236}">
                <a16:creationId xmlns:a16="http://schemas.microsoft.com/office/drawing/2014/main" id="{8B3B1377-0600-69BE-C390-E2281DD3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594" y="4539609"/>
            <a:ext cx="3309687" cy="71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rand • Streamlit">
            <a:extLst>
              <a:ext uri="{FF2B5EF4-FFF2-40B4-BE49-F238E27FC236}">
                <a16:creationId xmlns:a16="http://schemas.microsoft.com/office/drawing/2014/main" id="{33F3F839-0B00-BDE2-9AA9-A843C43ED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950" y="5496262"/>
            <a:ext cx="3950645" cy="109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30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963FD-4E53-233E-CC02-F58F6A04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Constellations 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8DA5FF4-B02C-8A88-4988-0CE3FABEC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6" y="1977292"/>
            <a:ext cx="6945278" cy="38372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BD32DB-DD40-DBD3-4072-4128F3310874}"/>
              </a:ext>
            </a:extLst>
          </p:cNvPr>
          <p:cNvSpPr txBox="1"/>
          <p:nvPr/>
        </p:nvSpPr>
        <p:spPr>
          <a:xfrm>
            <a:off x="7507224" y="1088136"/>
            <a:ext cx="416052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Each paper → mean embedding → 2D map (UMAP)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/>
              <a:t>GRAPHICAL INTERPRETATION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Position: </a:t>
            </a:r>
            <a:r>
              <a:rPr lang="en-US" sz="2400" dirty="0"/>
              <a:t>close = similar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Color:</a:t>
            </a:r>
            <a:r>
              <a:rPr lang="en-US" sz="2400" dirty="0"/>
              <a:t> cluster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Constellations:</a:t>
            </a:r>
            <a:r>
              <a:rPr lang="en-US" sz="2400" dirty="0"/>
              <a:t> visible groups of related papers.</a:t>
            </a:r>
          </a:p>
        </p:txBody>
      </p:sp>
    </p:spTree>
    <p:extLst>
      <p:ext uri="{BB962C8B-B14F-4D97-AF65-F5344CB8AC3E}">
        <p14:creationId xmlns:p14="http://schemas.microsoft.com/office/powerpoint/2010/main" val="209181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2D620-0923-B02C-6CC2-817FE128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358503" cy="31379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000" dirty="0"/>
              <a:t>Base44 Assisted Knowledge Graph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CA42E5-FF97-03E1-1A6B-1398C5DDD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18492" b="2"/>
          <a:stretch>
            <a:fillRect/>
          </a:stretch>
        </p:blipFill>
        <p:spPr>
          <a:xfrm>
            <a:off x="5259754" y="380996"/>
            <a:ext cx="6409751" cy="587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9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E989FE6-A928-AE60-FA96-1DDC0BBB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6859853" cy="245059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7200" dirty="0"/>
              <a:t>THANK YOU!</a:t>
            </a:r>
            <a:br>
              <a:rPr lang="en-US" sz="7200" dirty="0"/>
            </a:br>
            <a:br>
              <a:rPr lang="en-US" sz="7200" dirty="0"/>
            </a:br>
            <a:r>
              <a:rPr lang="en-US" sz="3600" dirty="0"/>
              <a:t>Any Questions?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0682E5-A44B-10D2-ED51-D64208E5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99" y="2933841"/>
            <a:ext cx="2564023" cy="252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81DDAF4-A6CA-3F1D-45C4-3F9C1C20C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13" b="25322"/>
          <a:stretch>
            <a:fillRect/>
          </a:stretch>
        </p:blipFill>
        <p:spPr bwMode="auto">
          <a:xfrm>
            <a:off x="8783552" y="2933841"/>
            <a:ext cx="2366345" cy="252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7FB396-1D7F-66FE-1EFF-38311792DADD}"/>
              </a:ext>
            </a:extLst>
          </p:cNvPr>
          <p:cNvSpPr txBox="1"/>
          <p:nvPr/>
        </p:nvSpPr>
        <p:spPr>
          <a:xfrm>
            <a:off x="6201697" y="2203704"/>
            <a:ext cx="3930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CONTACT 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32C454-A46A-A704-188A-3B8851E68B12}"/>
              </a:ext>
            </a:extLst>
          </p:cNvPr>
          <p:cNvSpPr txBox="1"/>
          <p:nvPr/>
        </p:nvSpPr>
        <p:spPr>
          <a:xfrm>
            <a:off x="4263784" y="5634250"/>
            <a:ext cx="3722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mr2049@scarletmail.rutgers.edu</a:t>
            </a:r>
          </a:p>
          <a:p>
            <a:pPr algn="ctr"/>
            <a:r>
              <a:rPr lang="en-US" dirty="0"/>
              <a:t>LinkedIn: Maahin Rathinagiriswaran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659A4-A803-975F-D792-129F2D77099C}"/>
              </a:ext>
            </a:extLst>
          </p:cNvPr>
          <p:cNvSpPr txBox="1"/>
          <p:nvPr/>
        </p:nvSpPr>
        <p:spPr>
          <a:xfrm>
            <a:off x="8105490" y="5634250"/>
            <a:ext cx="3722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rs2531@scarletmail.rutgers.edu</a:t>
            </a:r>
          </a:p>
          <a:p>
            <a:pPr algn="ctr"/>
            <a:r>
              <a:rPr lang="en-US" dirty="0"/>
              <a:t>LinkedIn: Rohan Sada</a:t>
            </a:r>
          </a:p>
        </p:txBody>
      </p:sp>
    </p:spTree>
    <p:extLst>
      <p:ext uri="{BB962C8B-B14F-4D97-AF65-F5344CB8AC3E}">
        <p14:creationId xmlns:p14="http://schemas.microsoft.com/office/powerpoint/2010/main" val="340678348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C0A2FBA-4147-40EB-8756-0CBAB1889EC1}">
  <we:reference id="c22bf5f7-55ef-4467-ac55-88a268666587" version="1.0.0.5" store="EXCatalog" storeType="EXCatalog"/>
  <we:alternateReferences>
    <we:reference id="WA200006038" version="1.0.0.5" store="en-US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</TotalTime>
  <Words>246</Words>
  <Application>Microsoft Office PowerPoint</Application>
  <PresentationFormat>Widescreen</PresentationFormat>
  <Paragraphs>36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Bierstadt</vt:lpstr>
      <vt:lpstr>GestaltVTI</vt:lpstr>
      <vt:lpstr>SPACE  BIOLOGY 101  A Smart Search Engine for Scientific Publications and Knowledge Graphs      Presented by: Maahin Rathinagiriswaran &amp; Rohan Sada </vt:lpstr>
      <vt:lpstr>How can we make a vast library of NASA bioscience publications easily understandable?</vt:lpstr>
      <vt:lpstr>Our Solution: A RAG-Powered Application</vt:lpstr>
      <vt:lpstr>System Architecture</vt:lpstr>
      <vt:lpstr>Constellations View</vt:lpstr>
      <vt:lpstr>Base44 Assisted Knowledge Graph</vt:lpstr>
      <vt:lpstr>THANK YOU!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Maahin Rathinagiriswaran</dc:creator>
  <cp:lastModifiedBy>Maahin Rathinagiriswaran</cp:lastModifiedBy>
  <cp:revision>3</cp:revision>
  <dcterms:created xsi:type="dcterms:W3CDTF">2025-10-05T14:34:22Z</dcterms:created>
  <dcterms:modified xsi:type="dcterms:W3CDTF">2025-10-05T16:29:12Z</dcterms:modified>
</cp:coreProperties>
</file>